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99E_624B40C4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9A3_B7C04584.xml" ContentType="application/vnd.ms-powerpoint.comments+xml"/>
  <Override PartName="/ppt/comments/modernComment_9BA_C09F9D87.xml" ContentType="application/vnd.ms-powerpoint.comments+xml"/>
  <Override PartName="/ppt/comments/modernComment_9B6_6B4AAE0C.xml" ContentType="application/vnd.ms-powerpoint.comments+xml"/>
  <Override PartName="/ppt/notesSlides/notesSlide4.xml" ContentType="application/vnd.openxmlformats-officedocument.presentationml.notesSlide+xml"/>
  <Override PartName="/ppt/comments/modernComment_9B0_12148C1D.xml" ContentType="application/vnd.ms-powerpoint.comments+xml"/>
  <Override PartName="/ppt/notesSlides/notesSlide5.xml" ContentType="application/vnd.openxmlformats-officedocument.presentationml.notesSlide+xml"/>
  <Override PartName="/ppt/comments/modernComment_9B2_99D16C41.xml" ContentType="application/vnd.ms-powerpoint.comments+xml"/>
  <Override PartName="/ppt/notesSlides/notesSlide6.xml" ContentType="application/vnd.openxmlformats-officedocument.presentationml.notesSlide+xml"/>
  <Override PartName="/ppt/comments/modernComment_9AE_AA5970A4.xml" ContentType="application/vnd.ms-powerpoint.comments+xml"/>
  <Override PartName="/ppt/notesSlides/notesSlide7.xml" ContentType="application/vnd.openxmlformats-officedocument.presentationml.notesSlide+xml"/>
  <Override PartName="/ppt/comments/modernComment_9A6_EA116331.xml" ContentType="application/vnd.ms-powerpoint.comments+xml"/>
  <Override PartName="/ppt/comments/modernComment_9BC_78C7AAE9.xml" ContentType="application/vnd.ms-powerpoint.comments+xml"/>
  <Override PartName="/ppt/comments/modernComment_9BD_C0B0F5D.xml" ContentType="application/vnd.ms-powerpoint.comments+xml"/>
  <Override PartName="/ppt/comments/modernComment_9BE_2C88950D.xml" ContentType="application/vnd.ms-powerpoint.comments+xml"/>
  <Override PartName="/ppt/comments/modernComment_9BF_EBB0CE38.xml" ContentType="application/vnd.ms-powerpoint.comments+xml"/>
  <Override PartName="/ppt/comments/modernComment_9AA_ACA59636.xml" ContentType="application/vnd.ms-powerpoint.comments+xml"/>
  <Override PartName="/ppt/comments/modernComment_9AB_88409D9B.xml" ContentType="application/vnd.ms-powerpoint.comments+xml"/>
  <Override PartName="/ppt/comments/modernComment_9B7_4C1EAF40.xml" ContentType="application/vnd.ms-powerpoint.comments+xml"/>
  <Override PartName="/ppt/comments/modernComment_9B8_5F8087D8.xml" ContentType="application/vnd.ms-powerpoint.comments+xml"/>
  <Override PartName="/ppt/comments/modernComment_9A9_917032E2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48" r:id="rId5"/>
    <p:sldId id="2462" r:id="rId6"/>
    <p:sldId id="259" r:id="rId7"/>
    <p:sldId id="2477" r:id="rId8"/>
    <p:sldId id="2467" r:id="rId9"/>
    <p:sldId id="2490" r:id="rId10"/>
    <p:sldId id="2486" r:id="rId11"/>
    <p:sldId id="2479" r:id="rId12"/>
    <p:sldId id="2480" r:id="rId13"/>
    <p:sldId id="2482" r:id="rId14"/>
    <p:sldId id="2484" r:id="rId15"/>
    <p:sldId id="2478" r:id="rId16"/>
    <p:sldId id="2470" r:id="rId17"/>
    <p:sldId id="2485" r:id="rId18"/>
    <p:sldId id="2492" r:id="rId19"/>
    <p:sldId id="2493" r:id="rId20"/>
    <p:sldId id="2494" r:id="rId21"/>
    <p:sldId id="2495" r:id="rId22"/>
    <p:sldId id="2474" r:id="rId23"/>
    <p:sldId id="2475" r:id="rId24"/>
    <p:sldId id="2487" r:id="rId25"/>
    <p:sldId id="2488" r:id="rId26"/>
    <p:sldId id="2489" r:id="rId27"/>
    <p:sldId id="2473" r:id="rId28"/>
    <p:sldId id="2466" r:id="rId29"/>
    <p:sldId id="2436" r:id="rId30"/>
    <p:sldId id="24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4F6032-1EFC-8C15-5E29-9734E3DBA739}" name="swati kallepalli" initials="sk" userId="148e6312f7e59e65" providerId="Windows Live"/>
  <p188:author id="{295BEFA6-44D6-5857-C410-568A1935BAD0}" name="Tamara Hundich" initials="TH" userId="77a62dd536bdbe9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66083-3D3D-496E-9193-4D29B63F3C0D}" v="2" dt="2023-11-07T00:04:31.706"/>
    <p1510:client id="{346D8218-8487-4F9A-915B-861F34FAB528}" v="21" dt="2023-11-06T13:28:15.836"/>
    <p1510:client id="{3A8D3B2D-562A-42B1-AD93-16DDA3DD30B0}" v="155" dt="2023-11-06T06:34:32.543"/>
    <p1510:client id="{6708BBB1-B135-404E-9A9B-E0ECEA2953E0}" v="49" vWet="52" dt="2023-11-07T00:13:33.380"/>
    <p1510:client id="{830F0E05-1395-46C3-8E1D-5A18F07ACE13}" v="3350" dt="2023-11-07T01:35:29.773"/>
    <p1510:client id="{8BFDBD91-FC68-43D1-917C-E112752C731F}" v="9" dt="2023-11-07T00:29:41.951"/>
    <p1510:client id="{8D8A5EC9-724B-49C7-A952-CD8EB9E7EF4E}" v="2" dt="2023-11-06T16:45:01.944"/>
    <p1510:client id="{A2B1DF7F-791B-426E-AC74-E6EE6A586CBD}" v="79" dt="2023-11-07T01:10:35.247"/>
    <p1510:client id="{B12F3B51-8035-4C63-A3E4-AD552F9FF991}" v="1977" dt="2023-11-06T17:02:47.169"/>
    <p1510:client id="{BF17CBE0-8667-4F81-91A1-6FEA901ECDA3}" v="21" dt="2023-11-06T22:18:40.055"/>
    <p1510:client id="{D87F1017-92A7-4A68-B6FD-3622BB663F8D}" v="43" dt="2023-11-06T14:54:56.148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99E_624B40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1A4026-7901-4886-8430-9347E14A69FF}" authorId="{295BEFA6-44D6-5857-C410-568A1935BAD0}" created="2023-10-29T20:54:36.759">
    <pc:sldMkLst xmlns:pc="http://schemas.microsoft.com/office/powerpoint/2013/main/command">
      <pc:docMk/>
      <pc:sldMk cId="1649098948" sldId="2462"/>
    </pc:sldMkLst>
    <p188:txBody>
      <a:bodyPr/>
      <a:lstStyle/>
      <a:p>
        <a:r>
          <a:rPr lang="en-US"/>
          <a:t>Vecteezy
https://www.vecteezy.com/vector-art/1267189-businessman-looking-at-graph-while-analyzing-successful-business</a:t>
        </a:r>
      </a:p>
    </p188:txBody>
  </p188:cm>
</p188:cmLst>
</file>

<file path=ppt/comments/modernComment_9A3_B7C045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2BB960-F06E-4719-92F7-641619C39834}" authorId="{295BEFA6-44D6-5857-C410-568A1935BAD0}" created="2023-11-06T21:45:42.059">
    <pc:sldMkLst xmlns:pc="http://schemas.microsoft.com/office/powerpoint/2013/main/command">
      <pc:docMk/>
      <pc:sldMk cId="3082831236" sldId="2467"/>
    </pc:sldMkLst>
    <p188:txBody>
      <a:bodyPr/>
      <a:lstStyle/>
      <a:p>
        <a:r>
          <a:rPr lang="en-US"/>
          <a:t>Shivantika</a:t>
        </a:r>
      </a:p>
    </p188:txBody>
  </p188:cm>
</p188:cmLst>
</file>

<file path=ppt/comments/modernComment_9A6_EA1163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544479-90ED-4941-B4E2-EB3DC6F8EBC1}" authorId="{295BEFA6-44D6-5857-C410-568A1935BAD0}" created="2023-11-06T21:46:21.476">
    <pc:sldMkLst xmlns:pc="http://schemas.microsoft.com/office/powerpoint/2013/main/command">
      <pc:docMk/>
      <pc:sldMk cId="3927008049" sldId="2470"/>
    </pc:sldMkLst>
    <p188:txBody>
      <a:bodyPr/>
      <a:lstStyle/>
      <a:p>
        <a:r>
          <a:rPr lang="en-US"/>
          <a:t>Nick</a:t>
        </a:r>
      </a:p>
    </p188:txBody>
  </p188:cm>
</p188:cmLst>
</file>

<file path=ppt/comments/modernComment_9A9_917032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424719-E5C4-44BB-B21A-E04BDA5DCB7A}" authorId="{295BEFA6-44D6-5857-C410-568A1935BAD0}" created="2023-11-06T21:46:46.817">
    <pc:sldMkLst xmlns:pc="http://schemas.microsoft.com/office/powerpoint/2013/main/command">
      <pc:docMk/>
      <pc:sldMk cId="2440049378" sldId="2473"/>
    </pc:sldMkLst>
    <p188:replyLst>
      <p188:reply id="{5FA04D9C-D9B9-447F-8B6B-6F30A4035D9F}" authorId="{894F6032-1EFC-8C15-5E29-9734E3DBA739}" created="2023-11-07T00:04:31.706">
        <p188:txBody>
          <a:bodyPr/>
          <a:lstStyle/>
          <a:p>
            <a:r>
              <a:rPr lang="en-US"/>
              <a:t>hi</a:t>
            </a:r>
          </a:p>
        </p188:txBody>
      </p188:reply>
    </p188:replyLst>
    <p188:txBody>
      <a:bodyPr/>
      <a:lstStyle/>
      <a:p>
        <a:r>
          <a:rPr lang="en-US"/>
          <a:t>Swati</a:t>
        </a:r>
      </a:p>
    </p188:txBody>
  </p188:cm>
</p188:cmLst>
</file>

<file path=ppt/comments/modernComment_9AA_ACA596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E632CC-98FE-4F77-94F9-40EBC5D1B1B6}" authorId="{295BEFA6-44D6-5857-C410-568A1935BAD0}" created="2023-11-07T00:13:16.987">
    <pc:sldMkLst xmlns:pc="http://schemas.microsoft.com/office/powerpoint/2013/main/command">
      <pc:docMk/>
      <pc:sldMk cId="2896533046" sldId="2474"/>
    </pc:sldMkLst>
    <p188:txBody>
      <a:bodyPr/>
      <a:lstStyle/>
      <a:p>
        <a:r>
          <a:rPr lang="en-US"/>
          <a:t>Swati</a:t>
        </a:r>
      </a:p>
    </p188:txBody>
  </p188:cm>
</p188:cmLst>
</file>

<file path=ppt/comments/modernComment_9AB_88409D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883DB9-A8F3-49F3-8F91-AB4BE2C212AD}" authorId="{295BEFA6-44D6-5857-C410-568A1935BAD0}" created="2023-11-07T00:13:24.291">
    <pc:sldMkLst xmlns:pc="http://schemas.microsoft.com/office/powerpoint/2013/main/command">
      <pc:docMk/>
      <pc:sldMk cId="2285936027" sldId="2475"/>
    </pc:sldMkLst>
    <p188:txBody>
      <a:bodyPr/>
      <a:lstStyle/>
      <a:p>
        <a:r>
          <a:rPr lang="en-US"/>
          <a:t>Swati</a:t>
        </a:r>
      </a:p>
    </p188:txBody>
  </p188:cm>
</p188:cmLst>
</file>

<file path=ppt/comments/modernComment_9AE_AA5970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AF5530-A4FC-4816-A88A-D443FF680652}" authorId="{295BEFA6-44D6-5857-C410-568A1935BAD0}" created="2023-11-06T21:46:16.726">
    <pc:sldMkLst xmlns:pc="http://schemas.microsoft.com/office/powerpoint/2013/main/command">
      <pc:docMk/>
      <pc:sldMk cId="2857988260" sldId="2478"/>
    </pc:sldMkLst>
    <p188:txBody>
      <a:bodyPr/>
      <a:lstStyle/>
      <a:p>
        <a:r>
          <a:rPr lang="en-US"/>
          <a:t>Nick</a:t>
        </a:r>
      </a:p>
    </p188:txBody>
  </p188:cm>
</p188:cmLst>
</file>

<file path=ppt/comments/modernComment_9B0_12148C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38A2FF-97AB-45FB-9903-5B160BC5B5E0}" authorId="{295BEFA6-44D6-5857-C410-568A1935BAD0}" created="2023-11-06T21:46:04.351">
    <pc:sldMkLst xmlns:pc="http://schemas.microsoft.com/office/powerpoint/2013/main/command">
      <pc:docMk/>
      <pc:sldMk cId="303336477" sldId="2480"/>
    </pc:sldMkLst>
    <p188:txBody>
      <a:bodyPr/>
      <a:lstStyle/>
      <a:p>
        <a:r>
          <a:rPr lang="en-US"/>
          <a:t>Tamara</a:t>
        </a:r>
      </a:p>
    </p188:txBody>
  </p188:cm>
</p188:cmLst>
</file>

<file path=ppt/comments/modernComment_9B2_99D16C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2D297E-48E8-4830-8A19-EA4B75341046}" authorId="{295BEFA6-44D6-5857-C410-568A1935BAD0}" created="2023-11-06T21:46:10.005">
    <pc:sldMkLst xmlns:pc="http://schemas.microsoft.com/office/powerpoint/2013/main/command">
      <pc:docMk/>
      <pc:sldMk cId="2580638785" sldId="2482"/>
    </pc:sldMkLst>
    <p188:txBody>
      <a:bodyPr/>
      <a:lstStyle/>
      <a:p>
        <a:r>
          <a:rPr lang="en-US"/>
          <a:t>Tamara</a:t>
        </a:r>
      </a:p>
    </p188:txBody>
  </p188:cm>
</p188:cmLst>
</file>

<file path=ppt/comments/modernComment_9B6_6B4AAE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2756CF-382F-45F5-A609-4CEE2538241C}" authorId="{295BEFA6-44D6-5857-C410-568A1935BAD0}" created="2023-11-06T21:45:56.920">
    <pc:sldMkLst xmlns:pc="http://schemas.microsoft.com/office/powerpoint/2013/main/command">
      <pc:docMk/>
      <pc:sldMk cId="1800056332" sldId="2486"/>
    </pc:sldMkLst>
    <p188:txBody>
      <a:bodyPr/>
      <a:lstStyle/>
      <a:p>
        <a:r>
          <a:rPr lang="en-US"/>
          <a:t>Shivantika</a:t>
        </a:r>
      </a:p>
    </p188:txBody>
  </p188:cm>
</p188:cmLst>
</file>

<file path=ppt/comments/modernComment_9B7_4C1EAF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899170-12FF-4186-9068-E73810D0B27B}" authorId="{295BEFA6-44D6-5857-C410-568A1935BAD0}" created="2023-11-07T01:49:00.403">
    <pc:sldMkLst xmlns:pc="http://schemas.microsoft.com/office/powerpoint/2013/main/command">
      <pc:docMk/>
      <pc:sldMk cId="1277079360" sldId="2487"/>
    </pc:sldMkLst>
    <p188:txBody>
      <a:bodyPr/>
      <a:lstStyle/>
      <a:p>
        <a:r>
          <a:rPr lang="en-US"/>
          <a:t>Swati</a:t>
        </a:r>
      </a:p>
    </p188:txBody>
  </p188:cm>
</p188:cmLst>
</file>

<file path=ppt/comments/modernComment_9B8_5F8087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8C5992-28F0-4C0F-AD88-48DCD97E30D7}" authorId="{295BEFA6-44D6-5857-C410-568A1935BAD0}" created="2023-11-07T00:14:23.693">
    <pc:sldMkLst xmlns:pc="http://schemas.microsoft.com/office/powerpoint/2013/main/command">
      <pc:docMk/>
      <pc:sldMk cId="1602258904" sldId="2488"/>
    </pc:sldMkLst>
    <p188:txBody>
      <a:bodyPr/>
      <a:lstStyle/>
      <a:p>
        <a:r>
          <a:rPr lang="en-US"/>
          <a:t>Swati</a:t>
        </a:r>
      </a:p>
    </p188:txBody>
  </p188:cm>
</p188:cmLst>
</file>

<file path=ppt/comments/modernComment_9BA_C09F9D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EA58C6-F598-4009-A5CC-03FD29885704}" authorId="{295BEFA6-44D6-5857-C410-568A1935BAD0}" created="2023-11-07T00:29:42.590">
    <pc:sldMkLst xmlns:pc="http://schemas.microsoft.com/office/powerpoint/2013/main/command">
      <pc:docMk/>
      <pc:sldMk cId="3231686023" sldId="2490"/>
    </pc:sldMkLst>
    <p188:txBody>
      <a:bodyPr/>
      <a:lstStyle/>
      <a:p>
        <a:r>
          <a:rPr lang="en-US"/>
          <a:t>Shivantika</a:t>
        </a:r>
      </a:p>
    </p188:txBody>
  </p188:cm>
</p188:cmLst>
</file>

<file path=ppt/comments/modernComment_9BC_78C7AA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E3BDBD-34D9-4418-A1C9-1CBAC1538CAF}" authorId="{295BEFA6-44D6-5857-C410-568A1935BAD0}" created="2023-11-07T01:48:27.899">
    <pc:sldMkLst xmlns:pc="http://schemas.microsoft.com/office/powerpoint/2013/main/command">
      <pc:docMk/>
      <pc:sldMk cId="2026351337" sldId="2492"/>
    </pc:sldMkLst>
    <p188:txBody>
      <a:bodyPr/>
      <a:lstStyle/>
      <a:p>
        <a:r>
          <a:rPr lang="en-US"/>
          <a:t>Mamatha</a:t>
        </a:r>
      </a:p>
    </p188:txBody>
  </p188:cm>
</p188:cmLst>
</file>

<file path=ppt/comments/modernComment_9BD_C0B0F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3B774F-AFD4-4BC8-B4E6-023D2064284D}" authorId="{295BEFA6-44D6-5857-C410-568A1935BAD0}" created="2023-11-07T01:48:35.172">
    <pc:sldMkLst xmlns:pc="http://schemas.microsoft.com/office/powerpoint/2013/main/command">
      <pc:docMk/>
      <pc:sldMk cId="202051421" sldId="2493"/>
    </pc:sldMkLst>
    <p188:txBody>
      <a:bodyPr/>
      <a:lstStyle/>
      <a:p>
        <a:r>
          <a:rPr lang="en-US"/>
          <a:t>Mamatha</a:t>
        </a:r>
      </a:p>
    </p188:txBody>
  </p188:cm>
</p188:cmLst>
</file>

<file path=ppt/comments/modernComment_9BE_2C8895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9C0E42-B1BA-435D-B22B-AA13DA815520}" authorId="{295BEFA6-44D6-5857-C410-568A1935BAD0}" created="2023-11-07T01:48:41.948">
    <pc:sldMkLst xmlns:pc="http://schemas.microsoft.com/office/powerpoint/2013/main/command">
      <pc:docMk/>
      <pc:sldMk cId="747148557" sldId="2494"/>
    </pc:sldMkLst>
    <p188:txBody>
      <a:bodyPr/>
      <a:lstStyle/>
      <a:p>
        <a:r>
          <a:rPr lang="en-US"/>
          <a:t>Mamatha</a:t>
        </a:r>
      </a:p>
    </p188:txBody>
  </p188:cm>
</p188:cmLst>
</file>

<file path=ppt/comments/modernComment_9BF_EBB0CE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4A36EF-2AB3-4DA3-8565-0D6832782B84}" authorId="{295BEFA6-44D6-5857-C410-568A1935BAD0}" created="2023-11-07T01:48:50.787">
    <pc:sldMkLst xmlns:pc="http://schemas.microsoft.com/office/powerpoint/2013/main/command">
      <pc:docMk/>
      <pc:sldMk cId="3954232888" sldId="2495"/>
    </pc:sldMkLst>
    <p188:txBody>
      <a:bodyPr/>
      <a:lstStyle/>
      <a:p>
        <a:r>
          <a:rPr lang="en-US"/>
          <a:t>Mamatha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2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6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28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B2_99D16C4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AE_AA5970A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A6_EA11633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9BC_78C7AA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9BD_C0B0F5D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9BE_2C88950D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9BF_EBB0CE3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9AA_ACA5963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9E_624B40C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9AB_88409D9B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9B7_4C1EAF4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9B8_5F8087D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9A9_917032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iso-3166-country-codes.html" TargetMode="External"/><Relationship Id="rId2" Type="http://schemas.openxmlformats.org/officeDocument/2006/relationships/hyperlink" Target="https://ai-jobs.net/salaries/download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A3_B7C0458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9BA_C09F9D8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9B6_6B4AAE0C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B0_12148C1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file:///C:\Users\tamar\Data%20Analytics%20Bootcamp\Project-1\Images\Average_Salary_All_Job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/>
              <a:t>Trends in data Science jobs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468" y="3700221"/>
            <a:ext cx="11966532" cy="1447975"/>
          </a:xfrm>
        </p:spPr>
        <p:txBody>
          <a:bodyPr/>
          <a:lstStyle/>
          <a:p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Shivantika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Bisen, Nick Carson, Mamatha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Etikyala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,Tamara Hundich, Swati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Kallepalli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/>
              <a:t>11.6.2023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kern="1200" cap="all" baseline="0"/>
              <a:t>TOP </a:t>
            </a:r>
            <a:r>
              <a:rPr lang="en-US" kern="1200" cap="all" baseline="0" err="1"/>
              <a:t>cOUNTRIES</a:t>
            </a:r>
            <a:r>
              <a:rPr lang="en-US" kern="1200" cap="all" baseline="0"/>
              <a:t> based on employment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F01B79-6546-539D-5BD4-3380EBA9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262663"/>
              </p:ext>
            </p:extLst>
          </p:nvPr>
        </p:nvGraphicFramePr>
        <p:xfrm>
          <a:off x="768209" y="1613220"/>
          <a:ext cx="10335219" cy="516456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68825">
                  <a:extLst>
                    <a:ext uri="{9D8B030D-6E8A-4147-A177-3AD203B41FA5}">
                      <a16:colId xmlns:a16="http://schemas.microsoft.com/office/drawing/2014/main" val="3451641638"/>
                    </a:ext>
                  </a:extLst>
                </a:gridCol>
                <a:gridCol w="1767854">
                  <a:extLst>
                    <a:ext uri="{9D8B030D-6E8A-4147-A177-3AD203B41FA5}">
                      <a16:colId xmlns:a16="http://schemas.microsoft.com/office/drawing/2014/main" val="703962593"/>
                    </a:ext>
                  </a:extLst>
                </a:gridCol>
                <a:gridCol w="1767854">
                  <a:extLst>
                    <a:ext uri="{9D8B030D-6E8A-4147-A177-3AD203B41FA5}">
                      <a16:colId xmlns:a16="http://schemas.microsoft.com/office/drawing/2014/main" val="1951855924"/>
                    </a:ext>
                  </a:extLst>
                </a:gridCol>
                <a:gridCol w="2265343">
                  <a:extLst>
                    <a:ext uri="{9D8B030D-6E8A-4147-A177-3AD203B41FA5}">
                      <a16:colId xmlns:a16="http://schemas.microsoft.com/office/drawing/2014/main" val="2859402718"/>
                    </a:ext>
                  </a:extLst>
                </a:gridCol>
                <a:gridCol w="2265343">
                  <a:extLst>
                    <a:ext uri="{9D8B030D-6E8A-4147-A177-3AD203B41FA5}">
                      <a16:colId xmlns:a16="http://schemas.microsoft.com/office/drawing/2014/main" val="2019703232"/>
                    </a:ext>
                  </a:extLst>
                </a:gridCol>
              </a:tblGrid>
              <a:tr h="685961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Country</a:t>
                      </a:r>
                    </a:p>
                  </a:txBody>
                  <a:tcPr marL="92697" marR="92697" marT="46349" marB="46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Population</a:t>
                      </a:r>
                    </a:p>
                  </a:txBody>
                  <a:tcPr marL="92697" marR="92697" marT="46349" marB="46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Total # of Jobs</a:t>
                      </a:r>
                    </a:p>
                  </a:txBody>
                  <a:tcPr marL="92697" marR="92697" marT="46349" marB="46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Average Data Science Salary</a:t>
                      </a:r>
                    </a:p>
                  </a:txBody>
                  <a:tcPr marL="92697" marR="92697" marT="46349" marB="46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Average Country Salary</a:t>
                      </a:r>
                    </a:p>
                  </a:txBody>
                  <a:tcPr marL="92697" marR="92697" marT="46349" marB="46349" anchor="ctr"/>
                </a:tc>
                <a:extLst>
                  <a:ext uri="{0D108BD9-81ED-4DB2-BD59-A6C34878D82A}">
                    <a16:rowId xmlns:a16="http://schemas.microsoft.com/office/drawing/2014/main" val="2179570693"/>
                  </a:ext>
                </a:extLst>
              </a:tr>
              <a:tr h="42044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/>
                        <a:t>1. United States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328,239,523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6,956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$158,613.88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$95,100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3385825292"/>
                  </a:ext>
                </a:extLst>
              </a:tr>
              <a:tr h="4078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2. Great Britian/United Kingdom 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66,834,405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403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$106,626.74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$86,820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2725401748"/>
                  </a:ext>
                </a:extLst>
              </a:tr>
              <a:tr h="4078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3.  Canada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37,589,262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181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$142,539.52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$88,240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120100616"/>
                  </a:ext>
                </a:extLst>
              </a:tr>
              <a:tr h="4078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4.  Spain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47,076,781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108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$56,418.70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$34,500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1958211566"/>
                  </a:ext>
                </a:extLst>
              </a:tr>
              <a:tr h="4078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5. Germany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83,132,799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72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$90,456.67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$48,580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4000085678"/>
                  </a:ext>
                </a:extLst>
              </a:tr>
              <a:tr h="3684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6. India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1,366,417,754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51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$35,292.24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$46,130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2265062021"/>
                  </a:ext>
                </a:extLst>
              </a:tr>
              <a:tr h="36332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7. France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67,059,887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$79,699.07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$52,530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3787805901"/>
                  </a:ext>
                </a:extLst>
              </a:tr>
              <a:tr h="4078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8. Australia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25,364,307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23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$133,035.04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$58,840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4028055887"/>
                  </a:ext>
                </a:extLst>
              </a:tr>
              <a:tr h="40856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9.  Portugal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10,269,417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21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$46,347.48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$35,010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3368092929"/>
                  </a:ext>
                </a:extLst>
              </a:tr>
              <a:tr h="27214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10.  Netherlands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17,332,850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18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$83,141.72</a:t>
                      </a:r>
                    </a:p>
                  </a:txBody>
                  <a:tcPr marL="92697" marR="92697" marT="46349" marB="46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$62,160</a:t>
                      </a:r>
                    </a:p>
                  </a:txBody>
                  <a:tcPr marL="92697" marR="92697" marT="46349" marB="46349"/>
                </a:tc>
                <a:extLst>
                  <a:ext uri="{0D108BD9-81ED-4DB2-BD59-A6C34878D82A}">
                    <a16:rowId xmlns:a16="http://schemas.microsoft.com/office/drawing/2014/main" val="4285925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6387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7EF5-2DBF-27D7-490F-917DCC2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growth for data science jobs?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64D6E-8801-5CD8-C45E-A1491A9B3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Line graph and numbers">
            <a:extLst>
              <a:ext uri="{FF2B5EF4-FFF2-40B4-BE49-F238E27FC236}">
                <a16:creationId xmlns:a16="http://schemas.microsoft.com/office/drawing/2014/main" id="{CCE53801-EF06-1B4D-224D-8AED8C61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1" y="1530515"/>
            <a:ext cx="11002962" cy="51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03045-A511-9998-8649-9E9E4A1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GROWTH IN DATA SCIENCE JOBS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DEFC4-5575-AF9C-EBC4-EF58117C0020}"/>
              </a:ext>
            </a:extLst>
          </p:cNvPr>
          <p:cNvSpPr txBox="1"/>
          <p:nvPr/>
        </p:nvSpPr>
        <p:spPr>
          <a:xfrm>
            <a:off x="265177" y="2390574"/>
            <a:ext cx="5071672" cy="40081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Hypothesis: </a:t>
            </a:r>
            <a:r>
              <a:rPr lang="en-US" sz="2000"/>
              <a:t>Salaries are increasing by 5% YoY to keep up with inflation.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There is an average increase of 25% over the past 3 years.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The largest increase was between 2021 to 2022.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As more companies leverage data analytics to propel their businesses forward, it creates a greater demand for the jobs driving salaries up. </a:t>
            </a: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4762BE8F-7259-1989-EC68-F6045D6E5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509" y="2201578"/>
            <a:ext cx="5747484" cy="427959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882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27542" cy="96356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GROWTH IN </a:t>
            </a:r>
            <a:r>
              <a:rPr lang="en-US" err="1">
                <a:ea typeface="Calibri Light"/>
                <a:cs typeface="Calibri Light"/>
              </a:rPr>
              <a:t>dATA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sCIENCE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jObS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045A-2185-77D1-57DC-67D016ECD8F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1284098"/>
            <a:ext cx="5387503" cy="39604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ea typeface="Calibri"/>
                <a:cs typeface="Calibri"/>
              </a:rPr>
              <a:t>Hypothesis:</a:t>
            </a:r>
            <a:r>
              <a:rPr lang="en-US" sz="1800">
                <a:ea typeface="Calibri"/>
                <a:cs typeface="Calibri"/>
              </a:rPr>
              <a:t> As you move to the next experience level you get a 10% raise.</a:t>
            </a:r>
          </a:p>
          <a:p>
            <a:r>
              <a:rPr lang="en-US" sz="1800">
                <a:ea typeface="Calibri"/>
                <a:cs typeface="Calibri"/>
              </a:rPr>
              <a:t>Average increase between each experience level is 30% and drastically drops off when you move from the senior level to the executive/director level.</a:t>
            </a:r>
          </a:p>
          <a:p>
            <a:r>
              <a:rPr lang="en-US" sz="1800">
                <a:ea typeface="Calibri"/>
                <a:cs typeface="Calibri"/>
              </a:rPr>
              <a:t>The growth drop off could be driven by executive stock options.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8F9E82-91C8-E6A6-25B3-7DB559C13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5" y="5396376"/>
            <a:ext cx="10707327" cy="1394694"/>
          </a:xfrm>
          <a:prstGeom prst="rect">
            <a:avLst/>
          </a:prstGeom>
        </p:spPr>
      </p:pic>
      <p:pic>
        <p:nvPicPr>
          <p:cNvPr id="8" name="Picture 7" descr="A graph of a salary&#10;&#10;Description automatically generated">
            <a:extLst>
              <a:ext uri="{FF2B5EF4-FFF2-40B4-BE49-F238E27FC236}">
                <a16:creationId xmlns:a16="http://schemas.microsoft.com/office/drawing/2014/main" id="{5C0187F9-60F5-CFF4-3A92-D9A3878CC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18" y="1141288"/>
            <a:ext cx="4816288" cy="41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80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8907-9A62-7057-FFB2-7939EFCD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expected salary?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7EAC4-A723-9D8F-376C-E3445DB5B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Stacks of gold coins">
            <a:extLst>
              <a:ext uri="{FF2B5EF4-FFF2-40B4-BE49-F238E27FC236}">
                <a16:creationId xmlns:a16="http://schemas.microsoft.com/office/drawing/2014/main" id="{A3522022-BD04-F7FD-B011-2FB92821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86" y="1813979"/>
            <a:ext cx="7124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560EC-2A5D-9AA9-887C-B5E8716AE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2EB1D-ACEC-71CA-2FDE-1F44513E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10" y="1433648"/>
            <a:ext cx="7548502" cy="4906400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DC37F072-3B28-B51C-04CE-4C8539E0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27542" cy="963567"/>
          </a:xfrm>
        </p:spPr>
        <p:txBody>
          <a:bodyPr/>
          <a:lstStyle/>
          <a:p>
            <a:r>
              <a:rPr lang="en-US">
                <a:cs typeface="Calibri Light"/>
              </a:rPr>
              <a:t>Average Salary by </a:t>
            </a:r>
            <a:r>
              <a:rPr lang="en-US" err="1">
                <a:cs typeface="Calibri Light"/>
              </a:rPr>
              <a:t>COmpany</a:t>
            </a:r>
            <a:r>
              <a:rPr lang="en-US">
                <a:cs typeface="Calibri Light"/>
              </a:rPr>
              <a:t> 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1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C5D18-67C3-9077-EE5A-D65E6155B7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02AE3-AC3B-542F-430A-6FBC905E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22" y="375411"/>
            <a:ext cx="9070999" cy="61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4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A8088-DD4C-DD14-282E-AA26CEB98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A36B0-118D-4F60-468F-CDD76367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5" y="921038"/>
            <a:ext cx="747816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D9766-16B3-A216-C36F-B800C7747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C8FEF-E20F-E715-D8CA-4E8BFAB4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00" y="1549503"/>
            <a:ext cx="6364732" cy="4601206"/>
          </a:xfrm>
          <a:prstGeom prst="rect">
            <a:avLst/>
          </a:prstGeom>
        </p:spPr>
      </p:pic>
      <p:sp>
        <p:nvSpPr>
          <p:cNvPr id="4" name="Title 13">
            <a:extLst>
              <a:ext uri="{FF2B5EF4-FFF2-40B4-BE49-F238E27FC236}">
                <a16:creationId xmlns:a16="http://schemas.microsoft.com/office/drawing/2014/main" id="{03C88C31-A47B-B91D-E2D6-5C393CA2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93" y="637841"/>
            <a:ext cx="11027542" cy="963567"/>
          </a:xfrm>
        </p:spPr>
        <p:txBody>
          <a:bodyPr/>
          <a:lstStyle/>
          <a:p>
            <a:r>
              <a:rPr lang="en-US">
                <a:cs typeface="Calibri Light"/>
              </a:rPr>
              <a:t>Average Salary by </a:t>
            </a:r>
            <a:r>
              <a:rPr lang="en-US" err="1">
                <a:cs typeface="Calibri Light"/>
              </a:rPr>
              <a:t>COmpany</a:t>
            </a:r>
            <a:r>
              <a:rPr lang="en-US">
                <a:cs typeface="Calibri Light"/>
              </a:rPr>
              <a:t> Size Us vs.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39542328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B625-8310-E997-23A5-3AE86213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AVG </a:t>
            </a:r>
            <a:r>
              <a:rPr lang="en-US" err="1">
                <a:ea typeface="Calibri Light"/>
                <a:cs typeface="Calibri Light"/>
              </a:rPr>
              <a:t>sALARY</a:t>
            </a:r>
            <a:r>
              <a:rPr lang="en-US">
                <a:ea typeface="Calibri Light"/>
                <a:cs typeface="Calibri Light"/>
              </a:rPr>
              <a:t> for </a:t>
            </a:r>
            <a:r>
              <a:rPr lang="en-US" err="1">
                <a:ea typeface="Calibri Light"/>
                <a:cs typeface="Calibri Light"/>
              </a:rPr>
              <a:t>rEMOTE,Hybrid</a:t>
            </a:r>
            <a:r>
              <a:rPr lang="en-US">
                <a:ea typeface="Calibri Light"/>
                <a:cs typeface="Calibri Light"/>
              </a:rPr>
              <a:t> &amp; In office </a:t>
            </a:r>
            <a:r>
              <a:rPr lang="en-US" err="1">
                <a:ea typeface="Calibri Light"/>
                <a:cs typeface="Calibri Light"/>
              </a:rPr>
              <a:t>jOBS</a:t>
            </a:r>
            <a:endParaRPr lang="en-US" err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098C2-69B4-ABCB-D086-59041AD8240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41741" y="1654689"/>
            <a:ext cx="6982394" cy="4638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2CBBF-5685-40D6-6D19-9C3716E07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C4A63-733F-4675-C494-29E016CE48C1}"/>
              </a:ext>
            </a:extLst>
          </p:cNvPr>
          <p:cNvSpPr txBox="1"/>
          <p:nvPr/>
        </p:nvSpPr>
        <p:spPr>
          <a:xfrm>
            <a:off x="460612" y="1313597"/>
            <a:ext cx="3070746" cy="3831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42424"/>
                </a:solidFill>
              </a:rPr>
              <a:t>EFFECT OF REMOTE WORK ON PAY</a:t>
            </a:r>
            <a:endParaRPr lang="en-US"/>
          </a:p>
          <a:p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From our dataset, this has been divided into three categories: 0 No remote work (less than 20%), 50 Partially remote 100 &amp; Fully remote (more than 80%).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1500">
              <a:solidFill>
                <a:srgbClr val="242424"/>
              </a:solidFill>
              <a:ea typeface="Calibri"/>
              <a:cs typeface="Calibri"/>
            </a:endParaRPr>
          </a:p>
          <a:p>
            <a:r>
              <a:rPr lang="en-US" sz="1500">
                <a:solidFill>
                  <a:srgbClr val="242424"/>
                </a:solidFill>
                <a:ea typeface="Calibri"/>
                <a:cs typeface="Calibri"/>
              </a:rPr>
              <a:t>Salary For No Remote is High up to 150000USD. While salary for Partial Remote is Showing Low.</a:t>
            </a:r>
          </a:p>
          <a:p>
            <a:endParaRPr lang="en-US" b="1">
              <a:solidFill>
                <a:srgbClr val="242424"/>
              </a:solidFill>
              <a:ea typeface="Calibri"/>
              <a:cs typeface="Calibri"/>
            </a:endParaRPr>
          </a:p>
          <a:p>
            <a:endParaRPr lang="en-US" b="1">
              <a:solidFill>
                <a:srgbClr val="242424"/>
              </a:solidFill>
              <a:ea typeface="Calibri"/>
              <a:cs typeface="Calibri"/>
            </a:endParaRPr>
          </a:p>
          <a:p>
            <a:endParaRPr lang="en-US" b="1">
              <a:solidFill>
                <a:srgbClr val="242424"/>
              </a:solidFill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533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556" r="5556"/>
          <a:stretch/>
        </p:blipFill>
        <p:spPr>
          <a:xfrm>
            <a:off x="-2965" y="1412"/>
            <a:ext cx="6096000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1F044-3D39-69CC-7097-7F2794EC355D}"/>
              </a:ext>
            </a:extLst>
          </p:cNvPr>
          <p:cNvSpPr txBox="1"/>
          <p:nvPr/>
        </p:nvSpPr>
        <p:spPr>
          <a:xfrm>
            <a:off x="6269789" y="2011947"/>
            <a:ext cx="528052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Data Science provides ample job opportunities with access to remote work and higher salary wages based on experience. 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306B-A32B-157E-360A-B51251EA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Pie chart for Average Pay Per Remote Ratio</a:t>
            </a:r>
          </a:p>
        </p:txBody>
      </p:sp>
      <p:pic>
        <p:nvPicPr>
          <p:cNvPr id="5" name="Content Placeholder 4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68B2C379-1E4E-14C3-24F5-0A7B02BB996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920008" y="1595478"/>
            <a:ext cx="6694937" cy="44727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B9650-C7B4-AC60-7E0A-9D2C30F7A2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93E76-7DC5-DA99-A8B4-7EED97728CF1}"/>
              </a:ext>
            </a:extLst>
          </p:cNvPr>
          <p:cNvSpPr txBox="1"/>
          <p:nvPr/>
        </p:nvSpPr>
        <p:spPr>
          <a:xfrm>
            <a:off x="597089" y="1717343"/>
            <a:ext cx="3286836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 40.7%  of Data Science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jobs are works not</a:t>
            </a: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 remote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37.7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% are doing </a:t>
            </a: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fully remote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21.6%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are working </a:t>
            </a:r>
            <a:r>
              <a:rPr lang="en-US" sz="1500" b="1">
                <a:solidFill>
                  <a:srgbClr val="242424"/>
                </a:solidFill>
                <a:ea typeface="+mn-lt"/>
                <a:cs typeface="+mn-lt"/>
              </a:rPr>
              <a:t>partially remote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 work.</a:t>
            </a:r>
            <a:endParaRPr lang="en-US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936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2FAF-94AD-2B29-AEEB-A63786EF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ea typeface="Calibri Light"/>
                <a:cs typeface="Calibri Light"/>
              </a:rPr>
              <a:t>average</a:t>
            </a:r>
            <a:r>
              <a:rPr lang="en-US" u="sng">
                <a:ea typeface="+mj-lt"/>
                <a:cs typeface="+mj-lt"/>
              </a:rPr>
              <a:t> salary as per remote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u="sng">
                <a:ea typeface="+mj-lt"/>
                <a:cs typeface="+mj-lt"/>
              </a:rPr>
              <a:t>ratio Shown using Line Graph</a:t>
            </a:r>
            <a:endParaRPr lang="en-US" u="sng"/>
          </a:p>
        </p:txBody>
      </p:sp>
      <p:pic>
        <p:nvPicPr>
          <p:cNvPr id="5" name="Content Placeholder 4" descr="A line graph with numbers&#10;&#10;Description automatically generated">
            <a:extLst>
              <a:ext uri="{FF2B5EF4-FFF2-40B4-BE49-F238E27FC236}">
                <a16:creationId xmlns:a16="http://schemas.microsoft.com/office/drawing/2014/main" id="{4FD5F3CE-9530-11E2-924E-E71527C4277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944893" y="1591703"/>
            <a:ext cx="8300629" cy="47646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EF18-03D6-A73E-C315-968DC61C7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93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D9AA-2C47-F9F2-D2DD-C91E8E62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Calibri Light"/>
                <a:cs typeface="Calibri Light"/>
              </a:rPr>
              <a:t>Linear Regression Shown by Salary&amp; Years of experience for training &amp;Test Set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E723F-3EA3-2D6F-4A30-8273AD50A5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C9FD4-4682-D5C8-1C53-DCB2E06C1672}"/>
              </a:ext>
            </a:extLst>
          </p:cNvPr>
          <p:cNvSpPr txBox="1"/>
          <p:nvPr/>
        </p:nvSpPr>
        <p:spPr>
          <a:xfrm>
            <a:off x="463310" y="1888381"/>
            <a:ext cx="556803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The dataset contains two columns namely: “</a:t>
            </a:r>
            <a:r>
              <a:rPr lang="en-US" sz="1500" err="1">
                <a:solidFill>
                  <a:srgbClr val="242424"/>
                </a:solidFill>
                <a:ea typeface="+mn-lt"/>
                <a:cs typeface="+mn-lt"/>
              </a:rPr>
              <a:t>YearsExperience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” and “Salary”. In this case the model will be using the </a:t>
            </a:r>
            <a:r>
              <a:rPr lang="en-US" sz="1500" err="1">
                <a:solidFill>
                  <a:srgbClr val="242424"/>
                </a:solidFill>
                <a:ea typeface="+mn-lt"/>
                <a:cs typeface="+mn-lt"/>
              </a:rPr>
              <a:t>YearsExperience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 to predict the Salary. Hence, </a:t>
            </a:r>
            <a:r>
              <a:rPr lang="en-US" sz="1500" err="1">
                <a:solidFill>
                  <a:srgbClr val="242424"/>
                </a:solidFill>
                <a:ea typeface="+mn-lt"/>
                <a:cs typeface="+mn-lt"/>
              </a:rPr>
              <a:t>YearsExperience</a:t>
            </a: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 is the independent variable and Salary is the dependent variable.</a:t>
            </a:r>
            <a:endParaRPr lang="en-US"/>
          </a:p>
          <a:p>
            <a:endParaRPr lang="en-US" sz="1500">
              <a:solidFill>
                <a:srgbClr val="242424"/>
              </a:solidFill>
              <a:ea typeface="Calibri"/>
              <a:cs typeface="Calibri"/>
            </a:endParaRPr>
          </a:p>
          <a:p>
            <a:endParaRPr lang="en-US" sz="1500">
              <a:solidFill>
                <a:srgbClr val="242424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242424"/>
                </a:solidFill>
                <a:ea typeface="Calibri"/>
                <a:cs typeface="Calibri"/>
              </a:rPr>
              <a:t>It is divided in to test set &amp; Training set.</a:t>
            </a:r>
          </a:p>
          <a:p>
            <a:endParaRPr lang="en-US" sz="1500">
              <a:solidFill>
                <a:srgbClr val="242424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242424"/>
                </a:solidFill>
                <a:ea typeface="+mn-lt"/>
                <a:cs typeface="+mn-lt"/>
              </a:rPr>
              <a:t>Getting the final linear regression equation with the values of the coefficients</a:t>
            </a:r>
            <a:endParaRPr lang="en-US">
              <a:cs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078EE-78B6-F533-1C51-F344A7E7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61" y="1554877"/>
            <a:ext cx="4226965" cy="2795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1AE9C-38D9-85B0-5F68-C3EA07C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95" y="4350730"/>
            <a:ext cx="3521295" cy="23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89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8907-9A62-7057-FFB2-7939EFCD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Is there a correlation between remote work and employee residence?</a:t>
            </a:r>
          </a:p>
        </p:txBody>
      </p:sp>
      <p:pic>
        <p:nvPicPr>
          <p:cNvPr id="5" name="Picture 4" descr="Blue 3d house and several white 3d houses">
            <a:extLst>
              <a:ext uri="{FF2B5EF4-FFF2-40B4-BE49-F238E27FC236}">
                <a16:creationId xmlns:a16="http://schemas.microsoft.com/office/drawing/2014/main" id="{E45DBFD5-43AF-A31B-09DF-351DDE75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7" r="-1" b="-1"/>
          <a:stretch/>
        </p:blipFill>
        <p:spPr>
          <a:xfrm>
            <a:off x="593727" y="1591703"/>
            <a:ext cx="11002962" cy="476464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7EAC4-A723-9D8F-376C-E3445DB5B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4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E641-638E-4CF6-44B0-82141C43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COMPANY </a:t>
            </a:r>
            <a:r>
              <a:rPr lang="en-US" err="1">
                <a:ea typeface="Calibri Light"/>
                <a:cs typeface="Calibri Light"/>
              </a:rPr>
              <a:t>lOCATION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vS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eMPLOYEE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rESIDENCE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sCATTER</a:t>
            </a:r>
            <a:r>
              <a:rPr lang="en-US">
                <a:ea typeface="Calibri Light"/>
                <a:cs typeface="Calibri Light"/>
              </a:rPr>
              <a:t> </a:t>
            </a:r>
            <a:r>
              <a:rPr lang="en-US" err="1">
                <a:ea typeface="Calibri Light"/>
                <a:cs typeface="Calibri Light"/>
              </a:rPr>
              <a:t>pLOT</a:t>
            </a:r>
          </a:p>
        </p:txBody>
      </p:sp>
      <p:pic>
        <p:nvPicPr>
          <p:cNvPr id="5" name="Content Placeholder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0A1A517C-7B23-05EF-A2C2-D3EA0BE69B2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928020" y="1649926"/>
            <a:ext cx="8334375" cy="4648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5D0B4-4449-2686-EBE5-EE8679500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93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1" y="-331358"/>
            <a:ext cx="5897218" cy="1325453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81" y="933915"/>
            <a:ext cx="5897217" cy="365125"/>
          </a:xfrm>
        </p:spPr>
        <p:txBody>
          <a:bodyPr/>
          <a:lstStyle/>
          <a:p>
            <a:pPr lvl="0"/>
            <a:r>
              <a:rPr lang="en-US" dirty="0"/>
              <a:t>Ample job opportunities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70" y="1259618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T</a:t>
            </a:r>
            <a:r>
              <a:rPr lang="en-US" dirty="0"/>
              <a:t>here are multiple job opportunities available, with the most being in the United States. 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5969" y="1828789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There is room for growth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69" y="2144381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With more experience, comes higher salary ranges. 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68" y="2584387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increased salary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5967" y="2954683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On-site locations had higher salaries than those working remotely.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66" y="3335586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Remote work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5965" y="3710281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99% of full-time workers were able to find remote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93EF5-ED6E-4A8C-6C5F-327F29B2F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" name="Picture Placeholder 19" descr="Digital graphs and numbers in 3D">
            <a:extLst>
              <a:ext uri="{FF2B5EF4-FFF2-40B4-BE49-F238E27FC236}">
                <a16:creationId xmlns:a16="http://schemas.microsoft.com/office/drawing/2014/main" id="{60143261-B0A0-B754-2614-DB2341C2B1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70" r="23670"/>
          <a:stretch/>
        </p:blipFill>
        <p:spPr>
          <a:xfrm>
            <a:off x="0" y="-24572"/>
            <a:ext cx="5416550" cy="6858000"/>
          </a:xfrm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E895822-0D9A-E1BC-351F-AE703E1AD5B8}"/>
              </a:ext>
            </a:extLst>
          </p:cNvPr>
          <p:cNvSpPr txBox="1">
            <a:spLocks/>
          </p:cNvSpPr>
          <p:nvPr/>
        </p:nvSpPr>
        <p:spPr>
          <a:xfrm>
            <a:off x="6095964" y="4034062"/>
            <a:ext cx="58972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Employee location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4D3E945-3CF0-D6FC-1D1C-EA6830009D51}"/>
              </a:ext>
            </a:extLst>
          </p:cNvPr>
          <p:cNvSpPr txBox="1">
            <a:spLocks/>
          </p:cNvSpPr>
          <p:nvPr/>
        </p:nvSpPr>
        <p:spPr>
          <a:xfrm>
            <a:off x="6095963" y="4364788"/>
            <a:ext cx="5897217" cy="554037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employees resided in the country in which the company was located and this was due to most jobs were in-office setting. 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EEFDAEE-0902-4153-E80B-46247746D4C5}"/>
              </a:ext>
            </a:extLst>
          </p:cNvPr>
          <p:cNvSpPr txBox="1">
            <a:spLocks/>
          </p:cNvSpPr>
          <p:nvPr/>
        </p:nvSpPr>
        <p:spPr>
          <a:xfrm>
            <a:off x="6095962" y="5027009"/>
            <a:ext cx="58972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Company size effects salary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B12EC9-FB38-6AC3-4F32-5AA42881E1AA}"/>
              </a:ext>
            </a:extLst>
          </p:cNvPr>
          <p:cNvSpPr txBox="1">
            <a:spLocks/>
          </p:cNvSpPr>
          <p:nvPr/>
        </p:nvSpPr>
        <p:spPr>
          <a:xfrm>
            <a:off x="6095962" y="5414604"/>
            <a:ext cx="5897217" cy="554037"/>
          </a:xfrm>
          <a:prstGeom prst="rect">
            <a:avLst/>
          </a:prstGeom>
        </p:spPr>
        <p:txBody>
          <a:bodyPr vert="horz" lIns="91440" tIns="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medium and larger companies had a larger salary pay for their employees. However, the United States paid higher salaries for their employees compared to other countries.  </a:t>
            </a:r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4" y="625070"/>
            <a:ext cx="11015612" cy="1499321"/>
          </a:xfrm>
        </p:spPr>
        <p:txBody>
          <a:bodyPr>
            <a:normAutofit/>
          </a:bodyPr>
          <a:lstStyle/>
          <a:p>
            <a:r>
              <a:rPr lang="en-US" b="1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437B0-9DC8-46AA-7E5A-FE3F5F731D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u="sng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https://ai-jobs.net/salaries/download/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F5E080-8ED6-9F50-4D48-B356A9A1F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ISO - ISO 3166 — Country Codes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D4AD74-8E4D-B618-0EB5-C0C7496A1F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7" y="3564832"/>
            <a:ext cx="5897217" cy="365125"/>
          </a:xfrm>
        </p:spPr>
        <p:txBody>
          <a:bodyPr/>
          <a:lstStyle/>
          <a:p>
            <a:r>
              <a:rPr lang="en-US"/>
              <a:t>Kaggle- Salary data, country and population data for countries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C47B95-1D8B-8D78-A253-815CBBD10B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96" y="4478493"/>
            <a:ext cx="5897217" cy="365125"/>
          </a:xfrm>
        </p:spPr>
        <p:txBody>
          <a:bodyPr/>
          <a:lstStyle/>
          <a:p>
            <a:r>
              <a:rPr lang="en-US" err="1"/>
              <a:t>Vecteezy</a:t>
            </a:r>
            <a:r>
              <a:rPr lang="en-US"/>
              <a:t>- some pictures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02D4F8-5CFE-872C-293C-ED900AD0B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E3504-CF84-E6DF-1DF0-3346F082A26B}"/>
              </a:ext>
            </a:extLst>
          </p:cNvPr>
          <p:cNvSpPr txBox="1"/>
          <p:nvPr/>
        </p:nvSpPr>
        <p:spPr>
          <a:xfrm>
            <a:off x="0" y="-1721545"/>
            <a:ext cx="51857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endParaRPr lang="en-US" sz="2800"/>
          </a:p>
          <a:p>
            <a:pPr algn="ctr"/>
            <a:r>
              <a:rPr lang="en-US" sz="2800"/>
              <a:t>Resources </a:t>
            </a:r>
          </a:p>
        </p:txBody>
      </p:sp>
    </p:spTree>
    <p:extLst>
      <p:ext uri="{BB962C8B-B14F-4D97-AF65-F5344CB8AC3E}">
        <p14:creationId xmlns:p14="http://schemas.microsoft.com/office/powerpoint/2010/main" val="406384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46" y="84730"/>
            <a:ext cx="8494032" cy="629493"/>
          </a:xfrm>
        </p:spPr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500" y="784138"/>
            <a:ext cx="6820702" cy="474897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Data Science Salary Breakdown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368" y="1328858"/>
            <a:ext cx="11592360" cy="50498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Jobs by country -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Shivantika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Bisen </a:t>
            </a:r>
          </a:p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Top 10 countries with map- Tamara Hundich</a:t>
            </a:r>
          </a:p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Growth in Data Science Jobs- Nick Carson</a:t>
            </a:r>
          </a:p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Salary by company  size- 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Mamatha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Etikyala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Remote vs in office salary- 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Swati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Kallepalli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Office location vs. Resident Locations- 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Swati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Kallepalli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0017DF27-886D-3739-F009-C7C4FCAC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423" y="783063"/>
            <a:ext cx="4518030" cy="56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B8333-C9C0-3967-0506-2A43DBA4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many jobs are available?</a:t>
            </a:r>
          </a:p>
        </p:txBody>
      </p:sp>
      <p:pic>
        <p:nvPicPr>
          <p:cNvPr id="6" name="Picture Placeholder 5" descr="View of earth from space">
            <a:extLst>
              <a:ext uri="{FF2B5EF4-FFF2-40B4-BE49-F238E27FC236}">
                <a16:creationId xmlns:a16="http://schemas.microsoft.com/office/drawing/2014/main" id="{5489E7E1-138F-96AA-D02A-38DA1776872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1163" r="-1" b="11162"/>
          <a:stretch/>
        </p:blipFill>
        <p:spPr>
          <a:xfrm>
            <a:off x="593727" y="1591703"/>
            <a:ext cx="11002962" cy="4764647"/>
          </a:xfrm>
          <a:prstGeom prst="rect">
            <a:avLst/>
          </a:prstGeo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E3D3FB-0541-D044-7B73-1B81F4573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482B6649-8953-43B4-67A7-8CB3ADD1DC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03045-A511-9998-8649-9E9E4A1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1" y="1557384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JOBS BY cOUNTRY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DAE62C50-DA90-3F31-A708-F655CD972D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22884" y="6041617"/>
            <a:ext cx="3421783" cy="6387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>
                <a:latin typeface="Helvetica Neue"/>
                <a:ea typeface="Calibri"/>
                <a:cs typeface="Calibri"/>
              </a:rPr>
              <a:t>US=United States GB=Great Britain CA=Canada ES=Spain DE=Germany IN=India FR=France AU=Australia PT=Portugal NL=Netherlands</a:t>
            </a:r>
            <a:endParaRPr lang="en-US"/>
          </a:p>
        </p:txBody>
      </p:sp>
      <p:pic>
        <p:nvPicPr>
          <p:cNvPr id="4" name="Content Placeholder 3" descr="A graph of a company location&#10;&#10;Description automatically generated">
            <a:extLst>
              <a:ext uri="{FF2B5EF4-FFF2-40B4-BE49-F238E27FC236}">
                <a16:creationId xmlns:a16="http://schemas.microsoft.com/office/drawing/2014/main" id="{0F23076C-7C00-255F-D51A-2B859D6C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073" y="720188"/>
            <a:ext cx="7274785" cy="51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312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A049D-D200-C7D2-7221-08024CF0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A graph of a number of jobs&#10;&#10;Description automatically generated">
            <a:extLst>
              <a:ext uri="{FF2B5EF4-FFF2-40B4-BE49-F238E27FC236}">
                <a16:creationId xmlns:a16="http://schemas.microsoft.com/office/drawing/2014/main" id="{360C1509-D881-2065-CFEB-58FBD71E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34" y="557778"/>
            <a:ext cx="5303531" cy="57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60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1E8C4F-826B-34EA-2151-A5109D35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anchor="b">
            <a:normAutofit/>
          </a:bodyPr>
          <a:lstStyle/>
          <a:p>
            <a:r>
              <a:rPr lang="en-US"/>
              <a:t>Remote work vs employment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D8A9A-654E-0EAF-D8F3-CD7EC410E3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AD8A9-6D58-6E46-73F1-9A075B7DF0B1}"/>
              </a:ext>
            </a:extLst>
          </p:cNvPr>
          <p:cNvSpPr txBox="1"/>
          <p:nvPr/>
        </p:nvSpPr>
        <p:spPr>
          <a:xfrm>
            <a:off x="8134429" y="3112971"/>
            <a:ext cx="326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FT= Full-time</a:t>
            </a:r>
          </a:p>
          <a:p>
            <a:r>
              <a:rPr lang="en-US"/>
              <a:t>PT= Part-time</a:t>
            </a:r>
          </a:p>
          <a:p>
            <a:r>
              <a:rPr lang="en-US"/>
              <a:t>CT= Contract</a:t>
            </a:r>
          </a:p>
          <a:p>
            <a:r>
              <a:rPr lang="en-US"/>
              <a:t>FL= Freelance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58482-3947-0850-7C80-814F3708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2" y="1749425"/>
            <a:ext cx="5206801" cy="45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563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B8333-C9C0-3967-0506-2A43DBA4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What are the top countries for jobs and their salaries?</a:t>
            </a:r>
          </a:p>
        </p:txBody>
      </p:sp>
      <p:pic>
        <p:nvPicPr>
          <p:cNvPr id="6" name="Picture Placeholder 5" descr="View of earth from space">
            <a:extLst>
              <a:ext uri="{FF2B5EF4-FFF2-40B4-BE49-F238E27FC236}">
                <a16:creationId xmlns:a16="http://schemas.microsoft.com/office/drawing/2014/main" id="{5489E7E1-138F-96AA-D02A-38DA1776872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1163" r="-1" b="11162"/>
          <a:stretch/>
        </p:blipFill>
        <p:spPr>
          <a:xfrm>
            <a:off x="593727" y="1591703"/>
            <a:ext cx="11002962" cy="4764647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D913624-A487-07C3-B5A4-1630F62ED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482B6649-8953-43B4-67A7-8CB3ADD1DC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0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cap="all" baseline="0"/>
              <a:t>TOP cOUNTRIES</a:t>
            </a:r>
          </a:p>
        </p:txBody>
      </p:sp>
      <p:pic>
        <p:nvPicPr>
          <p:cNvPr id="5" name="Picture 4" descr="A map of the world with different countries/regions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7D1244B1-D19E-D996-E656-44E8813C1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47" y="1492926"/>
            <a:ext cx="10524831" cy="486342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E740083-21DF-C67C-2C19-0611E3FD1B5A}"/>
              </a:ext>
            </a:extLst>
          </p:cNvPr>
          <p:cNvSpPr txBox="1">
            <a:spLocks/>
          </p:cNvSpPr>
          <p:nvPr/>
        </p:nvSpPr>
        <p:spPr>
          <a:xfrm>
            <a:off x="9695688" y="6356350"/>
            <a:ext cx="21214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64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6" id="{F29F8A39-B164-48DE-8679-C1E0FA712C55}" vid="{1418A303-323D-4295-BD7D-7498821174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074DCF7-C5F7-4553-B05A-90B884BF244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DF8656-0242-4B63-8FCA-04D06A7F29A1}">
  <ds:schemaRefs>
    <ds:schemaRef ds:uri="http://purl.org/dc/dcmitype/"/>
    <ds:schemaRef ds:uri="http://schemas.microsoft.com/office/2006/documentManagement/types"/>
    <ds:schemaRef ds:uri="16c05727-aa75-4e4a-9b5f-8a80a1165891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821</Words>
  <Application>Microsoft Office PowerPoint</Application>
  <PresentationFormat>Widescreen</PresentationFormat>
  <Paragraphs>172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Wingdings</vt:lpstr>
      <vt:lpstr>Custom</vt:lpstr>
      <vt:lpstr>Trends in data Science jobs</vt:lpstr>
      <vt:lpstr>PowerPoint Presentation</vt:lpstr>
      <vt:lpstr>INTRODUCTION</vt:lpstr>
      <vt:lpstr>How many jobs are available?</vt:lpstr>
      <vt:lpstr>JOBS BY cOUNTRY</vt:lpstr>
      <vt:lpstr>PowerPoint Presentation</vt:lpstr>
      <vt:lpstr>Remote work vs employment type</vt:lpstr>
      <vt:lpstr>What are the top countries for jobs and their salaries?</vt:lpstr>
      <vt:lpstr>TOP cOUNTRIES</vt:lpstr>
      <vt:lpstr>TOP cOUNTRIES based on employment</vt:lpstr>
      <vt:lpstr>Is there growth for data science jobs? </vt:lpstr>
      <vt:lpstr>GROWTH IN DATA SCIENCE JOBS</vt:lpstr>
      <vt:lpstr>GROWTH IN dATA sCIENCE jObS</vt:lpstr>
      <vt:lpstr>What is the expected salary?</vt:lpstr>
      <vt:lpstr>Average Salary by COmpany Size</vt:lpstr>
      <vt:lpstr>PowerPoint Presentation</vt:lpstr>
      <vt:lpstr>PowerPoint Presentation</vt:lpstr>
      <vt:lpstr>Average Salary by COmpany Size Us vs. Other Countries</vt:lpstr>
      <vt:lpstr>AVG sALARY for rEMOTE,Hybrid &amp; In office jOBS</vt:lpstr>
      <vt:lpstr>Pie chart for Average Pay Per Remote Ratio</vt:lpstr>
      <vt:lpstr>average salary as per remote ratio Shown using Line Graph</vt:lpstr>
      <vt:lpstr>Linear Regression Shown by Salary&amp; Years of experience for training &amp;Test Set </vt:lpstr>
      <vt:lpstr>Is there a correlation between remote work and employee residence?</vt:lpstr>
      <vt:lpstr>COMPANY lOCATION vS eMPLOYEE rESIDENCE sCATTER pLOT</vt:lpstr>
      <vt:lpstr>Summary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data Science jobs</dc:title>
  <dc:creator>Tamara Hundich</dc:creator>
  <cp:lastModifiedBy>Tamara Hundich</cp:lastModifiedBy>
  <cp:revision>2</cp:revision>
  <dcterms:created xsi:type="dcterms:W3CDTF">2023-10-29T20:49:00Z</dcterms:created>
  <dcterms:modified xsi:type="dcterms:W3CDTF">2023-11-07T02:05:44Z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